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9" r:id="rId13"/>
    <p:sldId id="270" r:id="rId14"/>
    <p:sldId id="265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548375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13983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6336363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502432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80703037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994264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95033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583136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7332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16283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44049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603801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48884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916349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19611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538400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949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  <p:sldLayoutId id="2147483895" r:id="rId11"/>
    <p:sldLayoutId id="2147483896" r:id="rId12"/>
    <p:sldLayoutId id="2147483897" r:id="rId13"/>
    <p:sldLayoutId id="2147483898" r:id="rId14"/>
    <p:sldLayoutId id="2147483899" r:id="rId15"/>
    <p:sldLayoutId id="2147483900" r:id="rId16"/>
  </p:sldLayoutIdLst>
  <p:transition spd="slow">
    <p:push dir="u"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2530" y="674913"/>
            <a:ext cx="9000899" cy="2857141"/>
          </a:xfrm>
        </p:spPr>
        <p:txBody>
          <a:bodyPr/>
          <a:lstStyle/>
          <a:p>
            <a:pPr algn="ctr"/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Engravers MT" panose="02090707080505020304" pitchFamily="18" charset="0"/>
                <a:cs typeface="Times New Roman" panose="02020603050405020304" pitchFamily="18" charset="0"/>
              </a:rPr>
              <a:t>U15CS705R</a:t>
            </a:r>
            <a:r>
              <a:rPr lang="en-US" sz="3600" b="1" dirty="0">
                <a:latin typeface="Bradley Hand ITC" panose="03070402050302030203" pitchFamily="66" charset="0"/>
                <a:cs typeface="Times New Roman" panose="02020603050405020304" pitchFamily="18" charset="0"/>
              </a:rPr>
              <a:t> </a:t>
            </a:r>
            <a:r>
              <a:rPr lang="en-US" sz="3600" b="1" dirty="0" smtClean="0">
                <a:latin typeface="Bradley Hand ITC" panose="03070402050302030203" pitchFamily="66" charset="0"/>
                <a:cs typeface="Times New Roman" panose="02020603050405020304" pitchFamily="18" charset="0"/>
              </a:rPr>
              <a:t>COMPREHENSION </a:t>
            </a:r>
            <a:r>
              <a:rPr lang="en-US" sz="3600" b="1" dirty="0">
                <a:latin typeface="Bradley Hand ITC" panose="03070402050302030203" pitchFamily="66" charset="0"/>
                <a:cs typeface="Times New Roman" panose="02020603050405020304" pitchFamily="18" charset="0"/>
              </a:rPr>
              <a:t>AND TECHNICAL REPORT</a:t>
            </a:r>
            <a:br>
              <a:rPr lang="en-US" sz="3600" b="1" dirty="0">
                <a:latin typeface="Bradley Hand ITC" panose="03070402050302030203" pitchFamily="66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Bradley Hand ITC" panose="03070402050302030203" pitchFamily="66" charset="0"/>
                <a:cs typeface="Times New Roman" panose="02020603050405020304" pitchFamily="18" charset="0"/>
              </a:rPr>
              <a:t/>
            </a:r>
            <a:br>
              <a:rPr lang="en-US" sz="3600" b="1" dirty="0">
                <a:latin typeface="Bradley Hand ITC" panose="03070402050302030203" pitchFamily="66" charset="0"/>
                <a:cs typeface="Times New Roman" panose="02020603050405020304" pitchFamily="18" charset="0"/>
              </a:rPr>
            </a:b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Bradley Hand ITC" panose="03070402050302030203" pitchFamily="66" charset="0"/>
                <a:cs typeface="Times New Roman" panose="02020603050405020304" pitchFamily="18" charset="0"/>
              </a:rPr>
              <a:t>Activity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Papyrus" panose="03070502060502030205" pitchFamily="66" charset="0"/>
                <a:cs typeface="Times New Roman" panose="02020603050405020304" pitchFamily="18" charset="0"/>
              </a:rPr>
              <a:t>2 &amp; 3</a:t>
            </a: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Papyrus" panose="03070502060502030205" pitchFamily="66" charset="0"/>
                <a:cs typeface="Times New Roman" panose="02020603050405020304" pitchFamily="18" charset="0"/>
              </a:rPr>
            </a:br>
            <a:endParaRPr lang="en-IN" sz="3600" b="1" dirty="0">
              <a:solidFill>
                <a:schemeClr val="accent1">
                  <a:lumMod val="75000"/>
                </a:schemeClr>
              </a:solidFill>
              <a:latin typeface="Papyrus" panose="03070502060502030205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6549" y="3944983"/>
            <a:ext cx="9326880" cy="2050867"/>
          </a:xfrm>
        </p:spPr>
        <p:txBody>
          <a:bodyPr>
            <a:normAutofit fontScale="47500" lnSpcReduction="20000"/>
          </a:bodyPr>
          <a:lstStyle/>
          <a:p>
            <a: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latin typeface="Bradley Hand ITC" panose="03070402050302030203" pitchFamily="66" charset="0"/>
                <a:cs typeface="Times New Roman" pitchFamily="18" charset="0"/>
              </a:rPr>
              <a:t>Staff </a:t>
            </a:r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Bradley Hand ITC" panose="03070402050302030203" pitchFamily="66" charset="0"/>
                <a:cs typeface="Times New Roman" pitchFamily="18" charset="0"/>
              </a:rPr>
              <a:t>In-Charge:</a:t>
            </a:r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  <a:cs typeface="Times New Roman" pitchFamily="18" charset="0"/>
              </a:rPr>
              <a:t>	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Bradley Hand ITC" panose="03070402050302030203" pitchFamily="66" charset="0"/>
                <a:cs typeface="Times New Roman" pitchFamily="18" charset="0"/>
              </a:rPr>
              <a:t>                                       </a:t>
            </a: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Bradley Hand ITC" panose="03070402050302030203" pitchFamily="66" charset="0"/>
                <a:cs typeface="Times New Roman" pitchFamily="18" charset="0"/>
              </a:rPr>
              <a:t>                   Team.No:09</a:t>
            </a:r>
          </a:p>
          <a:p>
            <a:endParaRPr lang="en-US" sz="3600" b="1" dirty="0">
              <a:solidFill>
                <a:schemeClr val="accent1">
                  <a:lumMod val="75000"/>
                </a:schemeClr>
              </a:solidFill>
              <a:latin typeface="Bradley Hand ITC" panose="03070402050302030203" pitchFamily="66" charset="0"/>
              <a:cs typeface="Times New Roman" pitchFamily="18" charset="0"/>
            </a:endParaRPr>
          </a:p>
          <a:p>
            <a:r>
              <a:rPr lang="en-US" sz="36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  <a:cs typeface="Times New Roman" panose="02020603050405020304" pitchFamily="18" charset="0"/>
              </a:rPr>
              <a:t>Dr.A.C.Kaladevi</a:t>
            </a:r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  <a:cs typeface="Times New Roman" panose="02020603050405020304" pitchFamily="18" charset="0"/>
              </a:rPr>
              <a:t>,		                 </a:t>
            </a:r>
            <a:r>
              <a:rPr 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  <a:cs typeface="Times New Roman" panose="02020603050405020304" pitchFamily="18" charset="0"/>
              </a:rPr>
              <a:t>                                    ANANTHA PRIYA K      1517102011</a:t>
            </a:r>
          </a:p>
          <a:p>
            <a:r>
              <a:rPr 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  <a:cs typeface="Times New Roman" panose="02020603050405020304" pitchFamily="18" charset="0"/>
              </a:rPr>
              <a:t>Professor/CSE                                                                       APSARA S                      1517102014</a:t>
            </a:r>
          </a:p>
          <a:p>
            <a:pPr algn="ctr"/>
            <a:r>
              <a:rPr lang="en-US" sz="3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  <a:cs typeface="Times New Roman" panose="02020603050405020304" pitchFamily="18" charset="0"/>
              </a:rPr>
              <a:t>                                                                                    </a:t>
            </a:r>
            <a:r>
              <a:rPr lang="en-US" sz="3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</a:rPr>
              <a:t>ARSHIA </a:t>
            </a:r>
            <a:r>
              <a:rPr lang="en-US" sz="3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</a:rPr>
              <a:t>THASNIM S </a:t>
            </a:r>
            <a:r>
              <a:rPr lang="en-US" sz="3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</a:rPr>
              <a:t> </a:t>
            </a:r>
            <a:r>
              <a:rPr 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  <a:cs typeface="Times New Roman" panose="02020603050405020304" pitchFamily="18" charset="0"/>
              </a:rPr>
              <a:t>1517102016</a:t>
            </a:r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Bradley Hand ITC" panose="03070402050302030203" pitchFamily="66" charset="0"/>
              <a:cs typeface="Times New Roman" panose="02020603050405020304" pitchFamily="18" charset="0"/>
            </a:endParaRPr>
          </a:p>
          <a:p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radley Hand ITC" panose="03070402050302030203" pitchFamily="66" charset="0"/>
                <a:cs typeface="Times New Roman" panose="02020603050405020304" pitchFamily="18" charset="0"/>
              </a:rPr>
              <a:t>			 			  										</a:t>
            </a:r>
          </a:p>
          <a:p>
            <a:pPr lvl="0" algn="ctr">
              <a:spcBef>
                <a:spcPts val="0"/>
              </a:spcBef>
            </a:pPr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275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742951"/>
            <a:ext cx="8915399" cy="723899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  <a:latin typeface="Book Antiqua" panose="02040602050305030304" pitchFamily="18" charset="0"/>
                <a:cs typeface="Times New Roman" pitchFamily="18" charset="0"/>
              </a:rPr>
              <a:t>Activity 3 – Source Code Documentation </a:t>
            </a:r>
            <a:r>
              <a:rPr lang="en-IN" sz="2400" b="1" dirty="0" smtClean="0">
                <a:solidFill>
                  <a:schemeClr val="accent1">
                    <a:lumMod val="75000"/>
                  </a:schemeClr>
                </a:solidFill>
                <a:latin typeface="Book Antiqua" panose="02040602050305030304" pitchFamily="18" charset="0"/>
                <a:cs typeface="Times New Roman" pitchFamily="18" charset="0"/>
              </a:rPr>
              <a:t>and User </a:t>
            </a: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  <a:latin typeface="Book Antiqua" panose="02040602050305030304" pitchFamily="18" charset="0"/>
                <a:cs typeface="Times New Roman" pitchFamily="18" charset="0"/>
              </a:rPr>
              <a:t>Manual</a:t>
            </a:r>
            <a:endParaRPr lang="en-IN" sz="2400" b="1" dirty="0">
              <a:solidFill>
                <a:schemeClr val="accent1">
                  <a:lumMod val="75000"/>
                </a:schemeClr>
              </a:solidFill>
              <a:latin typeface="Book Antiqua" panose="0204060205030503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2" y="2032001"/>
            <a:ext cx="8915399" cy="3314700"/>
          </a:xfrm>
        </p:spPr>
        <p:txBody>
          <a:bodyPr>
            <a:normAutofit/>
          </a:bodyPr>
          <a:lstStyle/>
          <a:p>
            <a:pPr marL="139700" algn="ctr"/>
            <a:r>
              <a:rPr lang="en-IN" sz="2000" b="1" dirty="0" smtClean="0">
                <a:solidFill>
                  <a:schemeClr val="tx1"/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  <a:t>Agenda</a:t>
            </a:r>
            <a:r>
              <a:rPr lang="en-IN" sz="2000" dirty="0">
                <a:solidFill>
                  <a:schemeClr val="tx1"/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  <a:t/>
            </a:r>
            <a:br>
              <a:rPr lang="en-IN" sz="2000" dirty="0">
                <a:solidFill>
                  <a:schemeClr val="tx1"/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solidFill>
                  <a:schemeClr val="tx1"/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  <a:t/>
            </a:r>
            <a:br>
              <a:rPr lang="en-IN" sz="2000" dirty="0">
                <a:solidFill>
                  <a:schemeClr val="tx1"/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</a:br>
            <a:endParaRPr lang="en-IN" sz="2000" dirty="0">
              <a:solidFill>
                <a:schemeClr val="tx1"/>
              </a:solidFill>
              <a:latin typeface="Book Antiqua" panose="0204060205030503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  <a:t>Software Description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  <a:t>Source Code Documentation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  <a:t>User Manual</a:t>
            </a:r>
            <a:br>
              <a:rPr lang="en-US" sz="2000" dirty="0">
                <a:solidFill>
                  <a:schemeClr val="tx1"/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</a:br>
            <a:endParaRPr lang="en-IN" sz="2000" dirty="0">
              <a:solidFill>
                <a:schemeClr val="tx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356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5967" y="575855"/>
            <a:ext cx="8915399" cy="761999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  <a:t>SOFTWARE DESCRIPTION</a:t>
            </a:r>
            <a:endParaRPr lang="en-IN" sz="2400" b="1" dirty="0">
              <a:solidFill>
                <a:schemeClr val="accent1">
                  <a:lumMod val="75000"/>
                </a:schemeClr>
              </a:solidFill>
              <a:latin typeface="Book Antiqua" panose="0204060205030503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2016579"/>
            <a:ext cx="8915399" cy="399414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This system analyses thousands of reviews of unlocked mobile phones sold on Amazon website to find insights with respect to reviews.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It conducts sentiment analysis on Amazon product reviews using various natural language processing (NLP) techniques.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An web application has been integrated for this review system.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The customers review is given as input, and it classifies 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which is positive and negative reviews respectively.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539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9682" y="235131"/>
            <a:ext cx="8915399" cy="495299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latin typeface="Book Antiqua" panose="02040602050305030304" pitchFamily="18" charset="0"/>
                <a:cs typeface="Times New Roman" panose="02020603050405020304" pitchFamily="18" charset="0"/>
              </a:rPr>
              <a:t>SOURCE CODE DOCUMENTATION</a:t>
            </a:r>
            <a:endParaRPr lang="en-IN" sz="2400" b="1" dirty="0">
              <a:solidFill>
                <a:schemeClr val="accent1">
                  <a:lumMod val="75000"/>
                </a:schemeClr>
              </a:solidFill>
              <a:latin typeface="Book Antiqua" panose="0204060205030503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4237" y="847996"/>
            <a:ext cx="9677763" cy="6010004"/>
          </a:xfrm>
        </p:spPr>
        <p:txBody>
          <a:bodyPr>
            <a:normAutofit/>
          </a:bodyPr>
          <a:lstStyle/>
          <a:p>
            <a:pPr marL="139700"/>
            <a:r>
              <a:rPr lang="en-US" sz="1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STEP 1 : COLLECTING THE DATA SET</a:t>
            </a:r>
            <a:endParaRPr lang="en-IN" sz="1400" b="1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139700"/>
            <a:r>
              <a:rPr lang="en-US" sz="1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STEP 2 : PROCESSING THE  </a:t>
            </a:r>
            <a:r>
              <a:rPr lang="en-IN" sz="1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MODEL CODE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Import libraries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Read dataset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Import and download packages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Remove regular expression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Convert text to lower case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Split text into list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Stem the words remove stopwords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Tokenize the words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Split the data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Apply ANN steps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Predict model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00050" lvl="0" indent="-400050">
              <a:buFont typeface="+mj-lt"/>
              <a:buAutoNum type="romanUcPeriod"/>
            </a:pPr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Save the model</a:t>
            </a:r>
          </a:p>
          <a:p>
            <a:pPr lvl="0"/>
            <a:r>
              <a:rPr lang="en-US" sz="1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STEP 3 : DEVELOPING WEB APPLICATION</a:t>
            </a:r>
          </a:p>
          <a:p>
            <a:pPr lvl="0"/>
            <a:r>
              <a:rPr 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Structuring, designing and scripting has been done using FLASK and the model has been integrated with it.</a:t>
            </a:r>
            <a:endParaRPr lang="en-IN" sz="1400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300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8171" y="429080"/>
            <a:ext cx="8915399" cy="66675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Book Antiqua" panose="02040602050305030304" pitchFamily="18" charset="0"/>
              </a:rPr>
              <a:t>USER MANUAL</a:t>
            </a:r>
            <a:endParaRPr lang="en-IN" sz="3600" b="1" dirty="0">
              <a:solidFill>
                <a:schemeClr val="accent1">
                  <a:lumMod val="75000"/>
                </a:schemeClr>
              </a:solidFill>
              <a:latin typeface="Book Antiqua" panose="0204060205030503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8171" y="1593665"/>
            <a:ext cx="3409406" cy="3866607"/>
          </a:xfrm>
        </p:spPr>
        <p:txBody>
          <a:bodyPr/>
          <a:lstStyle/>
          <a:p>
            <a:pPr marL="400050" indent="-400050">
              <a:buFont typeface="+mj-lt"/>
              <a:buAutoNum type="romanUcPeriod"/>
            </a:pPr>
            <a:endParaRPr lang="en-US" b="1" dirty="0" smtClean="0">
              <a:solidFill>
                <a:schemeClr val="tx1">
                  <a:lumMod val="95000"/>
                  <a:lumOff val="5000"/>
                </a:schemeClr>
              </a:solidFill>
              <a:latin typeface="Book Antiqua" panose="02040602050305030304" pitchFamily="18" charset="0"/>
            </a:endParaRPr>
          </a:p>
          <a:p>
            <a:pPr marL="400050" indent="-400050">
              <a:buFont typeface="+mj-lt"/>
              <a:buAutoNum type="romanUcPeriod"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The customer enters the review that has to be checked.</a:t>
            </a:r>
          </a:p>
          <a:p>
            <a:pPr marL="400050" indent="-400050">
              <a:buFont typeface="+mj-lt"/>
              <a:buAutoNum type="romanUcPeriod"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When he clicks Analyze button the response is given to the customer.</a:t>
            </a:r>
          </a:p>
          <a:p>
            <a:pPr marL="400050" indent="-400050">
              <a:buFont typeface="+mj-lt"/>
              <a:buAutoNum type="romanUcPeriod"/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The response is accurate and satisfactory to  the customer.</a:t>
            </a:r>
          </a:p>
          <a:p>
            <a:pPr marL="400050" indent="-400050">
              <a:buFont typeface="+mj-lt"/>
              <a:buAutoNum type="romanUcPeriod"/>
            </a:pP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577" y="1593664"/>
            <a:ext cx="6930833" cy="3866607"/>
          </a:xfrm>
          <a:prstGeom prst="rect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24263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2" y="266701"/>
            <a:ext cx="8915399" cy="1123950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REFERENCE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1790701"/>
            <a:ext cx="8915399" cy="4112962"/>
          </a:xfrm>
        </p:spPr>
        <p:txBody>
          <a:bodyPr>
            <a:noAutofit/>
          </a:bodyPr>
          <a:lstStyle/>
          <a:p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[1]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Aashutosh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Bhatt, Ankit Patel, Harsh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Chheda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 Kiran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Gawande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,"Amazon Review Classification and Sentiment Analysis", International journal of Computer Science and Information technologies (IJCSIT), Computer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Department,Sardar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Patel Institute of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Technology,Mumbai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 published 2015</a:t>
            </a:r>
          </a:p>
          <a:p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[2]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Sepideh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Paknejad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,"Sentiment classification on Amazon reviews using machine learning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approaches",KTH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royal institute of technology School of Electrical Engineering and Computer </a:t>
            </a:r>
          </a:p>
          <a:p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Science,Stockholm,Sweden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 published 2018</a:t>
            </a:r>
          </a:p>
          <a:p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[3]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Wanliang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Tan,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Xinyu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Wang,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Xinyu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Xu,"Sentiment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Analysis for Amazon reviews", published 2018</a:t>
            </a:r>
          </a:p>
          <a:p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[4]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Efstratios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Sygkounas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 Giuseppe Rizzo, Raphael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Troncy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,"Sentiment Polarity Detection From Amazon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Reviews:An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Experimental Study",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EURECOM,SophiaAntipolis,France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ISMB,Turin,Italy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,13th European Semantic Web conference, Semantic Sentiment Analysis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Challenge,Herakloin,Greece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May 29-June 2,2016</a:t>
            </a:r>
          </a:p>
          <a:p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[5]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Tanjim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UI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Haque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Nudrat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Nawar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Saber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 Faisal Muhammad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Shah,"Sentiment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Analysis on Large Scale Amazon Product Reviews", International Conference on Innovative Research and Development(ICIRD),Computer Science and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Engineering,Ashanullah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 University of Science &amp; </a:t>
            </a:r>
            <a:r>
              <a:rPr lang="en-IN" sz="1200" dirty="0" err="1">
                <a:solidFill>
                  <a:schemeClr val="tx1"/>
                </a:solidFill>
                <a:latin typeface="Book Antiqua" panose="02040602050305030304" pitchFamily="18" charset="0"/>
              </a:rPr>
              <a:t>Technology,Dhaka</a:t>
            </a:r>
            <a:r>
              <a:rPr lang="en-IN" sz="1200" dirty="0">
                <a:solidFill>
                  <a:schemeClr val="tx1"/>
                </a:solidFill>
                <a:latin typeface="Book Antiqua" panose="02040602050305030304" pitchFamily="18" charset="0"/>
              </a:rPr>
              <a:t>, Bangladesh, published 3 June ,2019</a:t>
            </a:r>
          </a:p>
        </p:txBody>
      </p:sp>
    </p:spTree>
    <p:extLst>
      <p:ext uri="{BB962C8B-B14F-4D97-AF65-F5344CB8AC3E}">
        <p14:creationId xmlns:p14="http://schemas.microsoft.com/office/powerpoint/2010/main" val="32043618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717016" y="2424588"/>
            <a:ext cx="796412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9600" dirty="0">
                <a:solidFill>
                  <a:schemeClr val="accent1">
                    <a:lumMod val="75000"/>
                  </a:schemeClr>
                </a:solidFill>
                <a:latin typeface="Rage Italic" panose="03070502040507070304" pitchFamily="66" charset="0"/>
              </a:rPr>
              <a:t>Thank You!</a:t>
            </a:r>
            <a:endParaRPr lang="en-IN" sz="9600" dirty="0">
              <a:solidFill>
                <a:schemeClr val="accent1">
                  <a:lumMod val="75000"/>
                </a:schemeClr>
              </a:solidFill>
              <a:latin typeface="Rage Italic" panose="03070502040507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071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8123" y="1233593"/>
            <a:ext cx="8230190" cy="1103933"/>
          </a:xfrm>
        </p:spPr>
        <p:txBody>
          <a:bodyPr>
            <a:normAutofit/>
          </a:bodyPr>
          <a:lstStyle/>
          <a:p>
            <a:r>
              <a:rPr lang="en-IN" sz="4800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Activity 2 </a:t>
            </a:r>
            <a:r>
              <a:rPr lang="en-IN" sz="4800" dirty="0" smtClean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-Technical </a:t>
            </a:r>
            <a:r>
              <a:rPr lang="en-IN" sz="4800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Article</a:t>
            </a:r>
            <a:endParaRPr lang="en-IN" sz="4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3223" y="2136140"/>
            <a:ext cx="8230190" cy="3787140"/>
          </a:xfrm>
        </p:spPr>
        <p:txBody>
          <a:bodyPr>
            <a:normAutofit/>
          </a:bodyPr>
          <a:lstStyle/>
          <a:p>
            <a:pPr marL="36900" algn="ctr"/>
            <a:r>
              <a:rPr lang="en-IN" sz="2000" b="1" dirty="0">
                <a:solidFill>
                  <a:schemeClr val="bg1"/>
                </a:solidFill>
                <a:cs typeface="Calibri" panose="020F0502020204030204" pitchFamily="34" charset="0"/>
              </a:rPr>
              <a:t>Agenda</a:t>
            </a:r>
          </a:p>
          <a:p>
            <a:pPr marL="379800" indent="-342900" algn="ctr">
              <a:buFont typeface="Wingdings" panose="05000000000000000000" pitchFamily="2" charset="2"/>
              <a:buChar char="ü"/>
            </a:pPr>
            <a:endParaRPr lang="en-IN" sz="2000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342900" indent="-342900">
              <a:buClrTx/>
              <a:buFont typeface="Wingdings" panose="05000000000000000000" pitchFamily="2" charset="2"/>
              <a:buChar char="ü"/>
            </a:pPr>
            <a:r>
              <a:rPr lang="en-IN" sz="2000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Calibri" panose="020F0502020204030204" pitchFamily="34" charset="0"/>
              </a:rPr>
              <a:t>  Introduction</a:t>
            </a:r>
            <a:endParaRPr lang="en-IN" sz="2000" dirty="0">
              <a:solidFill>
                <a:schemeClr val="tx1">
                  <a:lumMod val="95000"/>
                  <a:lumOff val="5000"/>
                </a:schemeClr>
              </a:solidFill>
              <a:cs typeface="Calibri" panose="020F0502020204030204" pitchFamily="34" charset="0"/>
            </a:endParaRPr>
          </a:p>
          <a:p>
            <a:pPr marL="342900" indent="-342900">
              <a:buClrTx/>
              <a:buFont typeface="Wingdings" panose="05000000000000000000" pitchFamily="2" charset="2"/>
              <a:buChar char="ü"/>
            </a:pPr>
            <a:r>
              <a:rPr lang="en-IN" sz="2000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Calibri" panose="020F0502020204030204" pitchFamily="34" charset="0"/>
              </a:rPr>
              <a:t>  Literature </a:t>
            </a: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  <a:cs typeface="Calibri" panose="020F0502020204030204" pitchFamily="34" charset="0"/>
              </a:rPr>
              <a:t>Survey</a:t>
            </a:r>
          </a:p>
          <a:p>
            <a:pPr marL="342900" indent="-342900">
              <a:buClrTx/>
              <a:buFont typeface="Wingdings" panose="05000000000000000000" pitchFamily="2" charset="2"/>
              <a:buChar char="ü"/>
            </a:pPr>
            <a:r>
              <a:rPr lang="en-IN" sz="2000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Calibri" panose="020F0502020204030204" pitchFamily="34" charset="0"/>
              </a:rPr>
              <a:t>  Gap </a:t>
            </a: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  <a:cs typeface="Calibri" panose="020F0502020204030204" pitchFamily="34" charset="0"/>
              </a:rPr>
              <a:t>Analysis</a:t>
            </a:r>
          </a:p>
          <a:p>
            <a:pPr marL="342900" indent="-342900">
              <a:buClrTx/>
              <a:buFont typeface="Wingdings" panose="05000000000000000000" pitchFamily="2" charset="2"/>
              <a:buChar char="ü"/>
            </a:pPr>
            <a:r>
              <a:rPr lang="en-IN" sz="2000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Calibri" panose="020F0502020204030204" pitchFamily="34" charset="0"/>
              </a:rPr>
              <a:t>  Conclusion</a:t>
            </a:r>
            <a:endParaRPr lang="en-IN" sz="2000" dirty="0">
              <a:solidFill>
                <a:schemeClr val="tx1">
                  <a:lumMod val="95000"/>
                  <a:lumOff val="5000"/>
                </a:schemeClr>
              </a:solidFill>
              <a:cs typeface="Calibri" panose="020F0502020204030204" pitchFamily="34" charset="0"/>
            </a:endParaRPr>
          </a:p>
          <a:p>
            <a:pPr marL="342900" indent="-342900">
              <a:buClrTx/>
              <a:buFont typeface="Wingdings" panose="05000000000000000000" pitchFamily="2" charset="2"/>
              <a:buChar char="ü"/>
            </a:pPr>
            <a:r>
              <a:rPr lang="en-IN" sz="2000" dirty="0" smtClean="0">
                <a:solidFill>
                  <a:schemeClr val="tx1">
                    <a:lumMod val="95000"/>
                    <a:lumOff val="5000"/>
                  </a:schemeClr>
                </a:solidFill>
                <a:cs typeface="Calibri" panose="020F0502020204030204" pitchFamily="34" charset="0"/>
              </a:rPr>
              <a:t>  References</a:t>
            </a:r>
            <a:endParaRPr lang="en-IN" sz="2000" dirty="0">
              <a:solidFill>
                <a:schemeClr val="tx1">
                  <a:lumMod val="95000"/>
                  <a:lumOff val="5000"/>
                </a:schemeClr>
              </a:solidFill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buClrTx/>
            </a:pPr>
            <a:endParaRPr lang="en-IN" sz="2000" dirty="0">
              <a:solidFill>
                <a:schemeClr val="bg1"/>
              </a:solidFill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6877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93324" y="613833"/>
            <a:ext cx="7756662" cy="1214967"/>
          </a:xfrm>
        </p:spPr>
        <p:txBody>
          <a:bodyPr/>
          <a:lstStyle/>
          <a:p>
            <a:r>
              <a:rPr lang="en" dirty="0">
                <a:solidFill>
                  <a:schemeClr val="accent1">
                    <a:lumMod val="75000"/>
                  </a:schemeClr>
                </a:solidFill>
                <a:cs typeface="Times New Roman" panose="02020603050405020304" pitchFamily="18" charset="0"/>
              </a:rPr>
              <a:t>INTRODUCTION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43497" y="2171700"/>
            <a:ext cx="8256316" cy="3708400"/>
          </a:xfrm>
        </p:spPr>
        <p:txBody>
          <a:bodyPr>
            <a:noAutofit/>
          </a:bodyPr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Review analysis 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is used to derive the emotion/opinion that is being conveyed in a text. This helps in determining whether the </a:t>
            </a:r>
            <a:r>
              <a:rPr 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customer’s 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intent is positive or negative. </a:t>
            </a:r>
            <a:endParaRPr lang="en-US" sz="1600" dirty="0" smtClean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Its 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applications are vast and help in analyzing product reviews, popularity of a brand, and in determining people’s opinions on any subject</a:t>
            </a:r>
            <a:r>
              <a:rPr 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 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Due to the complexities involved in the human language such as subjectivity, metaphors, sarcasm, and multiple sentiments, it becomes difficult to categorize our opinions, computationally.</a:t>
            </a:r>
            <a:endParaRPr lang="en-IN" sz="1600" cap="none" dirty="0" smtClean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IN" sz="1600" cap="none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This paper identifies the problem of classifying reviews by their overall semantic which is positive and negative reviews respectively.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ü"/>
            </a:pPr>
            <a:endParaRPr lang="en-IN" sz="1600" b="1" cap="none" dirty="0" smtClean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  <a:p>
            <a:pPr>
              <a:buClr>
                <a:schemeClr val="tx1"/>
              </a:buClr>
            </a:pPr>
            <a:r>
              <a:rPr lang="e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itchFamily="18" charset="0"/>
              </a:rPr>
              <a:t/>
            </a:r>
            <a:br>
              <a:rPr lang="e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itchFamily="18" charset="0"/>
              </a:rPr>
            </a:b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477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4504" y="107949"/>
            <a:ext cx="8916145" cy="749297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Literature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Survey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1879600"/>
            <a:ext cx="10008345" cy="4368800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7608406"/>
              </p:ext>
            </p:extLst>
          </p:nvPr>
        </p:nvGraphicFramePr>
        <p:xfrm>
          <a:off x="323850" y="857247"/>
          <a:ext cx="11658600" cy="570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6868">
                  <a:extLst>
                    <a:ext uri="{9D8B030D-6E8A-4147-A177-3AD203B41FA5}">
                      <a16:colId xmlns:a16="http://schemas.microsoft.com/office/drawing/2014/main" val="769285864"/>
                    </a:ext>
                  </a:extLst>
                </a:gridCol>
                <a:gridCol w="3646248">
                  <a:extLst>
                    <a:ext uri="{9D8B030D-6E8A-4147-A177-3AD203B41FA5}">
                      <a16:colId xmlns:a16="http://schemas.microsoft.com/office/drawing/2014/main" val="1803602301"/>
                    </a:ext>
                  </a:extLst>
                </a:gridCol>
                <a:gridCol w="2342044">
                  <a:extLst>
                    <a:ext uri="{9D8B030D-6E8A-4147-A177-3AD203B41FA5}">
                      <a16:colId xmlns:a16="http://schemas.microsoft.com/office/drawing/2014/main" val="3253591339"/>
                    </a:ext>
                  </a:extLst>
                </a:gridCol>
                <a:gridCol w="2331720">
                  <a:extLst>
                    <a:ext uri="{9D8B030D-6E8A-4147-A177-3AD203B41FA5}">
                      <a16:colId xmlns:a16="http://schemas.microsoft.com/office/drawing/2014/main" val="1141839982"/>
                    </a:ext>
                  </a:extLst>
                </a:gridCol>
                <a:gridCol w="2331720">
                  <a:extLst>
                    <a:ext uri="{9D8B030D-6E8A-4147-A177-3AD203B41FA5}">
                      <a16:colId xmlns:a16="http://schemas.microsoft.com/office/drawing/2014/main" val="2491716024"/>
                    </a:ext>
                  </a:extLst>
                </a:gridCol>
              </a:tblGrid>
              <a:tr h="1285876">
                <a:tc>
                  <a:txBody>
                    <a:bodyPr/>
                    <a:lstStyle/>
                    <a:p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SNO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baseline="0" dirty="0" smtClean="0">
                          <a:latin typeface="Book Antiqua" panose="02040602050305030304" pitchFamily="18" charset="0"/>
                        </a:rPr>
                        <a:t>                      </a:t>
                      </a:r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TITLE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         AUTHOR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     ALGORITHM/</a:t>
                      </a:r>
                    </a:p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     TECHNIQUE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ADV/DISADVA/PERFORMANCE/ACC % RATE ETC.,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180226"/>
                  </a:ext>
                </a:extLst>
              </a:tr>
              <a:tr h="1567543"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Amazon Review Classification and Sentiment Analysis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Aashutosh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Bhatt,Ankit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Patel,Harsh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Chedda,Kiran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Gwande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Sentiment Polarity Methodology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Provides accurate reviews to the user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935255"/>
                  </a:ext>
                </a:extLst>
              </a:tr>
              <a:tr h="1566184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baseline="0" dirty="0" smtClean="0"/>
                        <a:t>     </a:t>
                      </a:r>
                    </a:p>
                    <a:p>
                      <a:pPr algn="ctr"/>
                      <a:r>
                        <a:rPr lang="en-US" dirty="0" smtClean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Sentiment Classification on Amazon reviews using machine learning approaches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Sepideh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Paknejad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SVM method, Naive Bayes, Sentiment Classification using lexicon based methods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Accuracy is quite good ranging from 80% to 90%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1052731"/>
                  </a:ext>
                </a:extLst>
              </a:tr>
              <a:tr h="1285876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baseline="0" dirty="0" smtClean="0"/>
                        <a:t>     </a:t>
                      </a:r>
                      <a:r>
                        <a:rPr lang="en-US" dirty="0" smtClean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Sentiment Analysis for Amazon reviews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Wanliang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Tan,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Xinyu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Wang,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Xinyu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Xu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Naive Bayes, Long short term Memory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Accuracy on the test set is the best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27584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0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651933"/>
            <a:ext cx="8825658" cy="770467"/>
          </a:xfrm>
        </p:spPr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8155" y="1907180"/>
            <a:ext cx="8825658" cy="3668120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428753"/>
              </p:ext>
            </p:extLst>
          </p:nvPr>
        </p:nvGraphicFramePr>
        <p:xfrm>
          <a:off x="159657" y="1"/>
          <a:ext cx="12032343" cy="6857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4868">
                  <a:extLst>
                    <a:ext uri="{9D8B030D-6E8A-4147-A177-3AD203B41FA5}">
                      <a16:colId xmlns:a16="http://schemas.microsoft.com/office/drawing/2014/main" val="3872176702"/>
                    </a:ext>
                  </a:extLst>
                </a:gridCol>
                <a:gridCol w="3672276">
                  <a:extLst>
                    <a:ext uri="{9D8B030D-6E8A-4147-A177-3AD203B41FA5}">
                      <a16:colId xmlns:a16="http://schemas.microsoft.com/office/drawing/2014/main" val="1461033071"/>
                    </a:ext>
                  </a:extLst>
                </a:gridCol>
                <a:gridCol w="2341733">
                  <a:extLst>
                    <a:ext uri="{9D8B030D-6E8A-4147-A177-3AD203B41FA5}">
                      <a16:colId xmlns:a16="http://schemas.microsoft.com/office/drawing/2014/main" val="387460038"/>
                    </a:ext>
                  </a:extLst>
                </a:gridCol>
                <a:gridCol w="2341733">
                  <a:extLst>
                    <a:ext uri="{9D8B030D-6E8A-4147-A177-3AD203B41FA5}">
                      <a16:colId xmlns:a16="http://schemas.microsoft.com/office/drawing/2014/main" val="1878299022"/>
                    </a:ext>
                  </a:extLst>
                </a:gridCol>
                <a:gridCol w="2341733">
                  <a:extLst>
                    <a:ext uri="{9D8B030D-6E8A-4147-A177-3AD203B41FA5}">
                      <a16:colId xmlns:a16="http://schemas.microsoft.com/office/drawing/2014/main" val="1857866788"/>
                    </a:ext>
                  </a:extLst>
                </a:gridCol>
              </a:tblGrid>
              <a:tr h="1541809">
                <a:tc>
                  <a:txBody>
                    <a:bodyPr/>
                    <a:lstStyle/>
                    <a:p>
                      <a:pPr algn="ctr"/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pPr algn="ctr"/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SNO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pPr algn="ctr"/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TITLE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pPr algn="ctr"/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   AUTHOR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pPr algn="ctr"/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ALGORITHM/</a:t>
                      </a:r>
                    </a:p>
                    <a:p>
                      <a:pPr algn="ctr"/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TECHNIQUE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ADV/DISADVA/PERFORMANCE/ACC % RATE ETC.,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600098"/>
                  </a:ext>
                </a:extLst>
              </a:tr>
              <a:tr h="1720805"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Sentiment polarity detection from Amazon reviews: An Experimental study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Efstratious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Sygkounas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Guiseppe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Rizzo, Raphael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Troncy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Experimented using </a:t>
                      </a:r>
                      <a:r>
                        <a:rPr lang="en-US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SemEval</a:t>
                      </a:r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,</a:t>
                      </a:r>
                      <a:r>
                        <a:rPr lang="en-US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Webis</a:t>
                      </a:r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, </a:t>
                      </a:r>
                      <a:r>
                        <a:rPr lang="en-US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Unitn</a:t>
                      </a:r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and </a:t>
                      </a:r>
                      <a:r>
                        <a:rPr lang="en-US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Lsislif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The results show the scalability issues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95473"/>
                  </a:ext>
                </a:extLst>
              </a:tr>
              <a:tr h="1874580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baseline="0" dirty="0" smtClean="0"/>
                        <a:t>    </a:t>
                      </a:r>
                    </a:p>
                    <a:p>
                      <a:pPr algn="ctr"/>
                      <a:r>
                        <a:rPr lang="en-US" baseline="0" dirty="0" smtClean="0"/>
                        <a:t> 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IN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Sentiment analysis on large scale Amazon product reviews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Tanjim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Ul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Haque,Faisal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Muhammad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Shah,Nudrat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NAWAL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Saber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Manual and active  learning approach 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 extract data TF-IDF and chi square approach is used </a:t>
                      </a:r>
                    </a:p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The Accuracy is  90%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57269"/>
                  </a:ext>
                </a:extLst>
              </a:tr>
              <a:tr h="1720805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pPr algn="ctr"/>
                      <a:r>
                        <a:rPr lang="en-US" baseline="0" dirty="0" smtClean="0"/>
                        <a:t>       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l"/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Sentiment analysis for Amazon.com reviews 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Emilie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Coyne,Levent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N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Güner,Jim</a:t>
                      </a:r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Smit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ML,NB,SVM and decision tree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LSTM is suitable for sentiment analysis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149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22817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5255" y="702733"/>
            <a:ext cx="8825658" cy="948267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1828800"/>
            <a:ext cx="8825658" cy="3810000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840489"/>
              </p:ext>
            </p:extLst>
          </p:nvPr>
        </p:nvGraphicFramePr>
        <p:xfrm>
          <a:off x="188686" y="143691"/>
          <a:ext cx="11803018" cy="6714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339">
                  <a:extLst>
                    <a:ext uri="{9D8B030D-6E8A-4147-A177-3AD203B41FA5}">
                      <a16:colId xmlns:a16="http://schemas.microsoft.com/office/drawing/2014/main" val="3872176702"/>
                    </a:ext>
                  </a:extLst>
                </a:gridCol>
                <a:gridCol w="3701867">
                  <a:extLst>
                    <a:ext uri="{9D8B030D-6E8A-4147-A177-3AD203B41FA5}">
                      <a16:colId xmlns:a16="http://schemas.microsoft.com/office/drawing/2014/main" val="1461033071"/>
                    </a:ext>
                  </a:extLst>
                </a:gridCol>
                <a:gridCol w="2360604">
                  <a:extLst>
                    <a:ext uri="{9D8B030D-6E8A-4147-A177-3AD203B41FA5}">
                      <a16:colId xmlns:a16="http://schemas.microsoft.com/office/drawing/2014/main" val="387460038"/>
                    </a:ext>
                  </a:extLst>
                </a:gridCol>
                <a:gridCol w="2360604">
                  <a:extLst>
                    <a:ext uri="{9D8B030D-6E8A-4147-A177-3AD203B41FA5}">
                      <a16:colId xmlns:a16="http://schemas.microsoft.com/office/drawing/2014/main" val="1878299022"/>
                    </a:ext>
                  </a:extLst>
                </a:gridCol>
                <a:gridCol w="2360604">
                  <a:extLst>
                    <a:ext uri="{9D8B030D-6E8A-4147-A177-3AD203B41FA5}">
                      <a16:colId xmlns:a16="http://schemas.microsoft.com/office/drawing/2014/main" val="1857866788"/>
                    </a:ext>
                  </a:extLst>
                </a:gridCol>
              </a:tblGrid>
              <a:tr h="1645950">
                <a:tc>
                  <a:txBody>
                    <a:bodyPr/>
                    <a:lstStyle/>
                    <a:p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SNO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baseline="0" dirty="0" smtClean="0">
                          <a:latin typeface="Book Antiqua" panose="02040602050305030304" pitchFamily="18" charset="0"/>
                        </a:rPr>
                        <a:t>                       </a:t>
                      </a:r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TITLE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       AUTHOR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   ALGORITHM/</a:t>
                      </a:r>
                    </a:p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   TECHNIQUE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Book Antiqua" panose="02040602050305030304" pitchFamily="18" charset="0"/>
                        </a:rPr>
                        <a:t>ADV/DISADVA/PERFORMANCE/ACC % RATE ETC.,</a:t>
                      </a:r>
                      <a:endParaRPr lang="en-IN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600098"/>
                  </a:ext>
                </a:extLst>
              </a:tr>
              <a:tr h="1776458"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Sentiment Analysis using product review data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Xing Fang, Justin Zhan 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Naive Bayes 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Experiments for both sentence-level categorization and review-level categorization are performed.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95473"/>
                  </a:ext>
                </a:extLst>
              </a:tr>
              <a:tr h="1645950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baseline="0" dirty="0" smtClean="0"/>
                        <a:t>     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Deep Learning Sentiment Of Amazon.com reviews and ratings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Nishit Shrestha, Fatma Nasoz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Unsupervised algorithm &amp;</a:t>
                      </a:r>
                    </a:p>
                    <a:p>
                      <a:r>
                        <a:rPr lang="en-I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RECURRENT NEURAL NETWORKS(RNN)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 check if there is a mismatch between predicted rating score and submitted rating score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57269"/>
                  </a:ext>
                </a:extLst>
              </a:tr>
              <a:tr h="1645950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baseline="0" dirty="0" smtClean="0"/>
                        <a:t>     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Sentiment Analysis Of Product </a:t>
                      </a:r>
                    </a:p>
                    <a:p>
                      <a:r>
                        <a:rPr lang="en-IN" sz="180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Reviews-A Survey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Dishi Jain, Bitra Harsha Vardhan, Saravana Kumar Kandasamy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Clustering Algorithm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 discover that</a:t>
                      </a:r>
                      <a:r>
                        <a:rPr lang="en-US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the product reviews</a:t>
                      </a:r>
                      <a:r>
                        <a:rPr lang="en-U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are designated positive, negative or fair-minded.</a:t>
                      </a:r>
                      <a:endParaRPr lang="en-IN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149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98313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6806" y="323851"/>
            <a:ext cx="8915399" cy="1371600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PROPOSED SYSTEM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65313" y="2019300"/>
            <a:ext cx="8915399" cy="4076699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  <a:latin typeface="Book Antiqua" panose="02040602050305030304" pitchFamily="18" charset="0"/>
              </a:rPr>
              <a:t>This system analyses </a:t>
            </a:r>
            <a:r>
              <a:rPr lang="en-US" sz="2000" dirty="0">
                <a:solidFill>
                  <a:schemeClr val="tx1"/>
                </a:solidFill>
                <a:latin typeface="Book Antiqua" panose="02040602050305030304" pitchFamily="18" charset="0"/>
              </a:rPr>
              <a:t>thousands of reviews of unlocked mobile phones sold on </a:t>
            </a:r>
            <a:r>
              <a:rPr lang="en-US" sz="2000" dirty="0" smtClean="0">
                <a:solidFill>
                  <a:schemeClr val="tx1"/>
                </a:solidFill>
                <a:latin typeface="Book Antiqua" panose="02040602050305030304" pitchFamily="18" charset="0"/>
              </a:rPr>
              <a:t>Amazon website to </a:t>
            </a:r>
            <a:r>
              <a:rPr lang="en-US" sz="2000" dirty="0">
                <a:solidFill>
                  <a:schemeClr val="tx1"/>
                </a:solidFill>
                <a:latin typeface="Book Antiqua" panose="02040602050305030304" pitchFamily="18" charset="0"/>
              </a:rPr>
              <a:t>find insights with respect to </a:t>
            </a:r>
            <a:r>
              <a:rPr lang="en-US" sz="2000" dirty="0" smtClean="0">
                <a:solidFill>
                  <a:schemeClr val="tx1"/>
                </a:solidFill>
                <a:latin typeface="Book Antiqua" panose="02040602050305030304" pitchFamily="18" charset="0"/>
              </a:rPr>
              <a:t>reviews.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  <a:latin typeface="Book Antiqua" panose="02040602050305030304" pitchFamily="18" charset="0"/>
              </a:rPr>
              <a:t>It conducts </a:t>
            </a:r>
            <a:r>
              <a:rPr lang="en-US" sz="2000" dirty="0">
                <a:solidFill>
                  <a:schemeClr val="tx1"/>
                </a:solidFill>
                <a:latin typeface="Book Antiqua" panose="02040602050305030304" pitchFamily="18" charset="0"/>
              </a:rPr>
              <a:t>sentiment analysis on Amazon product reviews using various natural language processing (NLP) </a:t>
            </a:r>
            <a:r>
              <a:rPr lang="en-US" sz="2000" dirty="0" smtClean="0">
                <a:solidFill>
                  <a:schemeClr val="tx1"/>
                </a:solidFill>
                <a:latin typeface="Book Antiqua" panose="02040602050305030304" pitchFamily="18" charset="0"/>
              </a:rPr>
              <a:t>techniques.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  <a:latin typeface="Book Antiqua" panose="02040602050305030304" pitchFamily="18" charset="0"/>
              </a:rPr>
              <a:t>The model developed have an accuracy of about 95%.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  <a:latin typeface="Book Antiqua" panose="02040602050305030304" pitchFamily="18" charset="0"/>
              </a:rPr>
              <a:t>An web application has been integrated for this review system.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  <a:latin typeface="Book Antiqua" panose="02040602050305030304" pitchFamily="18" charset="0"/>
              </a:rPr>
              <a:t>The customers review is given as input, and it classifies </a:t>
            </a:r>
            <a:r>
              <a:rPr lang="en-IN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which </a:t>
            </a: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is positive and negative reviews respectively.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 smtClean="0">
              <a:solidFill>
                <a:schemeClr val="tx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 smtClean="0">
              <a:solidFill>
                <a:schemeClr val="tx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tx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tx1"/>
              </a:solidFill>
              <a:latin typeface="Book Antiqua" panose="02040602050305030304" pitchFamily="18" charset="0"/>
            </a:endParaRPr>
          </a:p>
          <a:p>
            <a:endParaRPr lang="en-IN" sz="2000" dirty="0">
              <a:solidFill>
                <a:schemeClr val="tx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9305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43213" y="387351"/>
            <a:ext cx="8915399" cy="1314450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CONCLUSION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0313" y="1968501"/>
            <a:ext cx="8915399" cy="4455861"/>
          </a:xfrm>
        </p:spPr>
        <p:txBody>
          <a:bodyPr>
            <a:normAutofit/>
          </a:bodyPr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In recent days online shopping has become more and more popular, so the sellers ask their customers to share their reviews of the product they buy.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 As a result of this millions of reviews are being generated every day. So it will be difficult for the customers to analyse all the reviews and take their decision.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Over 90 per cent of the consumers read online reviews before they decide to purchase any mobile phone from any e-commerce website</a:t>
            </a:r>
            <a:r>
              <a:rPr lang="en-IN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ook Antiqua" panose="02040602050305030304" pitchFamily="18" charset="0"/>
              </a:rPr>
              <a:t>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Book Antiqua" panose="02040602050305030304" pitchFamily="18" charset="0"/>
              </a:rPr>
              <a:t>This application will increase the efficiency of the user to find the mobile phone reviews are good </a:t>
            </a:r>
            <a:r>
              <a:rPr lang="en-US" sz="2000">
                <a:solidFill>
                  <a:schemeClr val="tx1"/>
                </a:solidFill>
                <a:latin typeface="Book Antiqua" panose="02040602050305030304" pitchFamily="18" charset="0"/>
              </a:rPr>
              <a:t>or </a:t>
            </a:r>
            <a:r>
              <a:rPr lang="en-US" sz="2000" smtClean="0">
                <a:solidFill>
                  <a:schemeClr val="tx1"/>
                </a:solidFill>
                <a:latin typeface="Book Antiqua" panose="02040602050305030304" pitchFamily="18" charset="0"/>
              </a:rPr>
              <a:t>bad.</a:t>
            </a:r>
            <a:endParaRPr lang="en-IN" sz="2000" dirty="0">
              <a:solidFill>
                <a:schemeClr val="tx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839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2" y="400051"/>
            <a:ext cx="8915399" cy="93345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REFERENCE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1765300"/>
            <a:ext cx="8915399" cy="4138363"/>
          </a:xfrm>
        </p:spPr>
        <p:txBody>
          <a:bodyPr>
            <a:noAutofit/>
          </a:bodyPr>
          <a:lstStyle/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[6] </a:t>
            </a:r>
            <a:r>
              <a:rPr lang="en-IN" sz="1400" dirty="0" err="1">
                <a:solidFill>
                  <a:schemeClr val="tx1"/>
                </a:solidFill>
                <a:latin typeface="Book Antiqua" panose="02040602050305030304" pitchFamily="18" charset="0"/>
              </a:rPr>
              <a:t>Levent</a:t>
            </a:r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 </a:t>
            </a:r>
            <a:r>
              <a:rPr lang="en-IN" sz="1400" dirty="0" err="1">
                <a:solidFill>
                  <a:schemeClr val="tx1"/>
                </a:solidFill>
                <a:latin typeface="Book Antiqua" panose="02040602050305030304" pitchFamily="18" charset="0"/>
              </a:rPr>
              <a:t>Guner</a:t>
            </a:r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, Emilie Coyne, Jim Smit, "Sentiment Analysis for Amazon.com reviews" ,Big Data in Media Technology(DM2583) , KTH Royal Institute of Technology, Stockholm, published 24 April 2019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[7] Xing Fang, Justin Zhan ,"Sentiment Analysis using product review </a:t>
            </a:r>
            <a:r>
              <a:rPr lang="en-IN" sz="1400" dirty="0" err="1">
                <a:solidFill>
                  <a:schemeClr val="tx1"/>
                </a:solidFill>
                <a:latin typeface="Book Antiqua" panose="02040602050305030304" pitchFamily="18" charset="0"/>
              </a:rPr>
              <a:t>data",Fang</a:t>
            </a:r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 and Zhan Journal of Big Data, published 2015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[8] Nishit Shrestha, Fatma </a:t>
            </a:r>
            <a:r>
              <a:rPr lang="en-IN" sz="1400" dirty="0" err="1">
                <a:solidFill>
                  <a:schemeClr val="tx1"/>
                </a:solidFill>
                <a:latin typeface="Book Antiqua" panose="02040602050305030304" pitchFamily="18" charset="0"/>
              </a:rPr>
              <a:t>Nasoz,"Deep</a:t>
            </a:r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 Learning Sentiment Of Amazon.com reviews and ratings", Department of Computer Science, University of Nevada Las </a:t>
            </a:r>
            <a:r>
              <a:rPr lang="en-IN" sz="1400" dirty="0" err="1">
                <a:solidFill>
                  <a:schemeClr val="tx1"/>
                </a:solidFill>
                <a:latin typeface="Book Antiqua" panose="02040602050305030304" pitchFamily="18" charset="0"/>
              </a:rPr>
              <a:t>Vegas,Nevada,USA</a:t>
            </a:r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, International journal on Soft Computing, Artificial Intelligence and Applications(IJSCAI), published 1, February 2019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[9] Dishi Jain, Bitra Harsha Vardhan, Saravana Kumar Kandasamy, "Sentiment Analysis Of Product R</a:t>
            </a:r>
            <a:r>
              <a:rPr lang="en-IN" sz="1400" dirty="0" smtClean="0">
                <a:solidFill>
                  <a:schemeClr val="tx1"/>
                </a:solidFill>
                <a:latin typeface="Book Antiqua" panose="02040602050305030304" pitchFamily="18" charset="0"/>
              </a:rPr>
              <a:t>eviews-A </a:t>
            </a:r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Survey", International journal of scientific and technology research, published 12, December 2019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  <a:p>
            <a:r>
              <a:rPr lang="en-IN" sz="1400" dirty="0">
                <a:solidFill>
                  <a:schemeClr val="tx1"/>
                </a:solidFill>
                <a:latin typeface="Book Antiqua" panose="0204060205030503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7319875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4972</TotalTime>
  <Words>926</Words>
  <Application>Microsoft Office PowerPoint</Application>
  <PresentationFormat>Widescreen</PresentationFormat>
  <Paragraphs>223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Book Antiqua</vt:lpstr>
      <vt:lpstr>Bradley Hand ITC</vt:lpstr>
      <vt:lpstr>Calibri</vt:lpstr>
      <vt:lpstr>Century Gothic</vt:lpstr>
      <vt:lpstr>Engravers MT</vt:lpstr>
      <vt:lpstr>Papyrus</vt:lpstr>
      <vt:lpstr>Rage Italic</vt:lpstr>
      <vt:lpstr>Times New Roman</vt:lpstr>
      <vt:lpstr>Wingdings</vt:lpstr>
      <vt:lpstr>Wingdings 3</vt:lpstr>
      <vt:lpstr>Wisp</vt:lpstr>
      <vt:lpstr>U15CS705R COMPREHENSION AND TECHNICAL REPORT  Activity 2 &amp; 3 </vt:lpstr>
      <vt:lpstr>Activity 2 -Technical Article</vt:lpstr>
      <vt:lpstr>INTRODUCTION</vt:lpstr>
      <vt:lpstr>Literature Survey</vt:lpstr>
      <vt:lpstr>PowerPoint Presentation</vt:lpstr>
      <vt:lpstr>PowerPoint Presentation</vt:lpstr>
      <vt:lpstr>PROPOSED SYSTEM</vt:lpstr>
      <vt:lpstr>CONCLUSION</vt:lpstr>
      <vt:lpstr>REFERENCE</vt:lpstr>
      <vt:lpstr>Activity 3 – Source Code Documentation and User Manual</vt:lpstr>
      <vt:lpstr>SOFTWARE DESCRIPTION</vt:lpstr>
      <vt:lpstr>SOURCE CODE DOCUMENTATION</vt:lpstr>
      <vt:lpstr>USER MANUAL</vt:lpstr>
      <vt:lpstr>REFERENCE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U15CS705R - COMPREHENSION AND TECHNICAL REPORT  Activity 2 &amp; 3</dc:title>
  <dc:creator>Anantha Priya</dc:creator>
  <cp:lastModifiedBy>Anantha Priya</cp:lastModifiedBy>
  <cp:revision>47</cp:revision>
  <dcterms:created xsi:type="dcterms:W3CDTF">2021-01-04T03:41:42Z</dcterms:created>
  <dcterms:modified xsi:type="dcterms:W3CDTF">2021-01-09T14:15:48Z</dcterms:modified>
</cp:coreProperties>
</file>